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PT Serif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33" Type="http://schemas.openxmlformats.org/officeDocument/2006/relationships/font" Target="fonts/PTSerif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35" Type="http://schemas.openxmlformats.org/officeDocument/2006/relationships/font" Target="fonts/PTSerif-italic.fntdata"/><Relationship Id="rId12" Type="http://schemas.openxmlformats.org/officeDocument/2006/relationships/slide" Target="slides/slide8.xml"/><Relationship Id="rId34" Type="http://schemas.openxmlformats.org/officeDocument/2006/relationships/font" Target="fonts/PTSerif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PTSerif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6c93d3599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6c93d359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6c93d3599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6c93d359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to right, top to </a:t>
            </a:r>
            <a:r>
              <a:rPr lang="en"/>
              <a:t>bottom</a:t>
            </a:r>
            <a:r>
              <a:rPr lang="en"/>
              <a:t>: 2000-2004, 2005-2009, 2010-2014, 2015-2020. Typically there are 3-4 broad topics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72d482ad3_1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72d482ad3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the similar topics are relating to medical fields such as respiratory diseases, viruses, influenza etc. The column with value -1 are words that are too frequent and not </a:t>
            </a:r>
            <a:r>
              <a:rPr lang="en"/>
              <a:t>considered</a:t>
            </a:r>
            <a:r>
              <a:rPr lang="en"/>
              <a:t> in topics. Aside from that, the model appears to identify fairly distinct topics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72f179323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72f17932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Focusing on </a:t>
            </a:r>
            <a:r>
              <a:rPr lang="en"/>
              <a:t>the</a:t>
            </a:r>
            <a:r>
              <a:rPr lang="en"/>
              <a:t> top 4 topics out of 33 identified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606d78ee9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606d78ee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606d78ee9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606d78ee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Powerpoint, play slideshow to see relevant terms in </a:t>
            </a:r>
            <a:r>
              <a:rPr lang="en"/>
              <a:t>different topics.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the data is bigger, the term frequency in the topics is as high as 100,000.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72d482ad3_1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072d482ad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72d482ad3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72d482ad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72d482ad3_1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72d482ad3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72d482ad3_1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72d482ad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72f179323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72f17932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72d482ad3_1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72d482ad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Imaging, brain, images and visual is above all other topics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72d482ad3_1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72d482ad3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72f179323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72f17932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72f179323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72f17932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714ce0b3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714ce0b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714ce0b3e_0_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714ce0b3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714ce0b3e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714ce0b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6c93d359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6c93d35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72f179323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72f17932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topics in 2000 versus 4 in 2020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8142711" y="3918330"/>
            <a:ext cx="943913" cy="133739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22" name="Google Shape;22;p2"/>
          <p:cNvSpPr/>
          <p:nvPr/>
        </p:nvSpPr>
        <p:spPr>
          <a:xfrm>
            <a:off x="8246778" y="1061814"/>
            <a:ext cx="565397" cy="79463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23" name="Google Shape;23;p2"/>
          <p:cNvSpPr/>
          <p:nvPr/>
        </p:nvSpPr>
        <p:spPr>
          <a:xfrm>
            <a:off x="7302238" y="4554392"/>
            <a:ext cx="623239" cy="66856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24" name="Google Shape;24;p2"/>
          <p:cNvSpPr/>
          <p:nvPr/>
        </p:nvSpPr>
        <p:spPr>
          <a:xfrm>
            <a:off x="8812176" y="313545"/>
            <a:ext cx="505297" cy="64940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25" name="Google Shape;25;p2"/>
          <p:cNvSpPr/>
          <p:nvPr/>
        </p:nvSpPr>
        <p:spPr>
          <a:xfrm>
            <a:off x="7486177" y="4101249"/>
            <a:ext cx="218857" cy="33853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26" name="Google Shape;26;p2"/>
          <p:cNvSpPr/>
          <p:nvPr/>
        </p:nvSpPr>
        <p:spPr>
          <a:xfrm>
            <a:off x="6980299" y="-88163"/>
            <a:ext cx="707299" cy="105647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27" name="Google Shape;27;p2"/>
          <p:cNvSpPr/>
          <p:nvPr/>
        </p:nvSpPr>
        <p:spPr>
          <a:xfrm>
            <a:off x="8353588" y="325842"/>
            <a:ext cx="315620" cy="4363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28" name="Google Shape;28;p2"/>
          <p:cNvSpPr/>
          <p:nvPr/>
        </p:nvSpPr>
        <p:spPr>
          <a:xfrm>
            <a:off x="7687616" y="916471"/>
            <a:ext cx="245359" cy="4531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29" name="Google Shape;29;p2"/>
          <p:cNvSpPr/>
          <p:nvPr/>
        </p:nvSpPr>
        <p:spPr>
          <a:xfrm>
            <a:off x="8637153" y="2924174"/>
            <a:ext cx="816948" cy="11061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30" name="Google Shape;30;p2"/>
          <p:cNvSpPr/>
          <p:nvPr/>
        </p:nvSpPr>
        <p:spPr>
          <a:xfrm rot="-5400000">
            <a:off x="6840000" y="4568068"/>
            <a:ext cx="417000" cy="328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70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 rot="5400000">
            <a:off x="6496124" y="-12475"/>
            <a:ext cx="589800" cy="407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70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208235" y="3375182"/>
            <a:ext cx="218854" cy="30986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33" name="Google Shape;33;p2"/>
          <p:cNvSpPr/>
          <p:nvPr/>
        </p:nvSpPr>
        <p:spPr>
          <a:xfrm>
            <a:off x="8013853" y="659316"/>
            <a:ext cx="258850" cy="3089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34" name="Google Shape;34;p2"/>
          <p:cNvSpPr/>
          <p:nvPr/>
        </p:nvSpPr>
        <p:spPr>
          <a:xfrm>
            <a:off x="7828438" y="4163755"/>
            <a:ext cx="206506" cy="21354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35" name="Google Shape;35;p2"/>
          <p:cNvSpPr/>
          <p:nvPr/>
        </p:nvSpPr>
        <p:spPr>
          <a:xfrm>
            <a:off x="8003439" y="1292797"/>
            <a:ext cx="172864" cy="2111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36" name="Google Shape;36;p2"/>
          <p:cNvSpPr/>
          <p:nvPr/>
        </p:nvSpPr>
        <p:spPr>
          <a:xfrm>
            <a:off x="7939495" y="-95340"/>
            <a:ext cx="476421" cy="6611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37" name="Google Shape;37;p2"/>
          <p:cNvSpPr/>
          <p:nvPr/>
        </p:nvSpPr>
        <p:spPr>
          <a:xfrm>
            <a:off x="7709340" y="156126"/>
            <a:ext cx="64053" cy="15820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38" name="Google Shape;38;p2"/>
          <p:cNvSpPr/>
          <p:nvPr/>
        </p:nvSpPr>
        <p:spPr>
          <a:xfrm>
            <a:off x="9017902" y="4284544"/>
            <a:ext cx="121390" cy="1663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39" name="Google Shape;39;p2"/>
          <p:cNvSpPr/>
          <p:nvPr/>
        </p:nvSpPr>
        <p:spPr>
          <a:xfrm>
            <a:off x="8736528" y="68644"/>
            <a:ext cx="172852" cy="2515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40" name="Google Shape;40;p2"/>
          <p:cNvSpPr/>
          <p:nvPr/>
        </p:nvSpPr>
        <p:spPr>
          <a:xfrm>
            <a:off x="9053841" y="1122374"/>
            <a:ext cx="172853" cy="22214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41" name="Google Shape;41;p2"/>
          <p:cNvSpPr txBox="1"/>
          <p:nvPr>
            <p:ph type="ctrTitle"/>
          </p:nvPr>
        </p:nvSpPr>
        <p:spPr>
          <a:xfrm>
            <a:off x="1661700" y="1991825"/>
            <a:ext cx="5820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2"/>
          <p:cNvSpPr/>
          <p:nvPr/>
        </p:nvSpPr>
        <p:spPr>
          <a:xfrm>
            <a:off x="240789" y="-249878"/>
            <a:ext cx="1325150" cy="18389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43" name="Google Shape;43;p2"/>
          <p:cNvSpPr/>
          <p:nvPr/>
        </p:nvSpPr>
        <p:spPr>
          <a:xfrm>
            <a:off x="1462669" y="359548"/>
            <a:ext cx="684178" cy="83580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44" name="Google Shape;44;p2"/>
          <p:cNvSpPr/>
          <p:nvPr/>
        </p:nvSpPr>
        <p:spPr>
          <a:xfrm>
            <a:off x="-145673" y="1499255"/>
            <a:ext cx="545851" cy="8153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45" name="Google Shape;45;p2"/>
          <p:cNvSpPr/>
          <p:nvPr/>
        </p:nvSpPr>
        <p:spPr>
          <a:xfrm>
            <a:off x="468639" y="3330899"/>
            <a:ext cx="596301" cy="71180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0</a:t>
            </a:r>
          </a:p>
        </p:txBody>
      </p:sp>
      <p:sp>
        <p:nvSpPr>
          <p:cNvPr id="46" name="Google Shape;46;p2"/>
          <p:cNvSpPr/>
          <p:nvPr/>
        </p:nvSpPr>
        <p:spPr>
          <a:xfrm>
            <a:off x="2715924" y="4728432"/>
            <a:ext cx="422823" cy="5434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8</a:t>
            </a:r>
          </a:p>
        </p:txBody>
      </p:sp>
      <p:sp>
        <p:nvSpPr>
          <p:cNvPr id="47" name="Google Shape;47;p2"/>
          <p:cNvSpPr/>
          <p:nvPr/>
        </p:nvSpPr>
        <p:spPr>
          <a:xfrm>
            <a:off x="857004" y="4218046"/>
            <a:ext cx="948321" cy="101728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48" name="Google Shape;48;p2"/>
          <p:cNvSpPr/>
          <p:nvPr/>
        </p:nvSpPr>
        <p:spPr>
          <a:xfrm>
            <a:off x="6477124" y="659323"/>
            <a:ext cx="375994" cy="4184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¥</a:t>
            </a:r>
          </a:p>
        </p:txBody>
      </p:sp>
      <p:sp>
        <p:nvSpPr>
          <p:cNvPr id="49" name="Google Shape;49;p2"/>
          <p:cNvSpPr/>
          <p:nvPr/>
        </p:nvSpPr>
        <p:spPr>
          <a:xfrm>
            <a:off x="2001208" y="4048123"/>
            <a:ext cx="340184" cy="4966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2</a:t>
            </a:r>
          </a:p>
        </p:txBody>
      </p:sp>
      <p:sp>
        <p:nvSpPr>
          <p:cNvPr id="50" name="Google Shape;50;p2"/>
          <p:cNvSpPr/>
          <p:nvPr/>
        </p:nvSpPr>
        <p:spPr>
          <a:xfrm>
            <a:off x="-202825" y="3641301"/>
            <a:ext cx="863938" cy="1198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9</a:t>
            </a:r>
          </a:p>
        </p:txBody>
      </p:sp>
      <p:sp>
        <p:nvSpPr>
          <p:cNvPr id="51" name="Google Shape;51;p2"/>
          <p:cNvSpPr/>
          <p:nvPr/>
        </p:nvSpPr>
        <p:spPr>
          <a:xfrm rot="-5400000">
            <a:off x="1953573" y="-64893"/>
            <a:ext cx="756300" cy="595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70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"/>
          <p:cNvSpPr/>
          <p:nvPr/>
        </p:nvSpPr>
        <p:spPr>
          <a:xfrm rot="5400000">
            <a:off x="2309286" y="4286696"/>
            <a:ext cx="746700" cy="515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70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909496" y="3809336"/>
            <a:ext cx="234870" cy="3321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3</a:t>
            </a:r>
          </a:p>
        </p:txBody>
      </p:sp>
      <p:sp>
        <p:nvSpPr>
          <p:cNvPr id="54" name="Google Shape;54;p2"/>
          <p:cNvSpPr/>
          <p:nvPr/>
        </p:nvSpPr>
        <p:spPr>
          <a:xfrm>
            <a:off x="180514" y="977226"/>
            <a:ext cx="178753" cy="33011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1</a:t>
            </a:r>
          </a:p>
        </p:txBody>
      </p:sp>
      <p:sp>
        <p:nvSpPr>
          <p:cNvPr id="55" name="Google Shape;55;p2"/>
          <p:cNvSpPr/>
          <p:nvPr/>
        </p:nvSpPr>
        <p:spPr>
          <a:xfrm>
            <a:off x="2001208" y="4738570"/>
            <a:ext cx="172436" cy="2450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£</a:t>
            </a:r>
          </a:p>
        </p:txBody>
      </p:sp>
      <p:sp>
        <p:nvSpPr>
          <p:cNvPr id="56" name="Google Shape;56;p2"/>
          <p:cNvSpPr/>
          <p:nvPr/>
        </p:nvSpPr>
        <p:spPr>
          <a:xfrm>
            <a:off x="3322800" y="4742227"/>
            <a:ext cx="163350" cy="23774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5</a:t>
            </a:r>
          </a:p>
        </p:txBody>
      </p:sp>
      <p:sp>
        <p:nvSpPr>
          <p:cNvPr id="57" name="Google Shape;57;p2"/>
          <p:cNvSpPr/>
          <p:nvPr/>
        </p:nvSpPr>
        <p:spPr>
          <a:xfrm>
            <a:off x="2629623" y="359546"/>
            <a:ext cx="461790" cy="6391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7</a:t>
            </a:r>
          </a:p>
        </p:txBody>
      </p:sp>
      <p:sp>
        <p:nvSpPr>
          <p:cNvPr id="58" name="Google Shape;58;p2"/>
          <p:cNvSpPr/>
          <p:nvPr/>
        </p:nvSpPr>
        <p:spPr>
          <a:xfrm>
            <a:off x="65335" y="101130"/>
            <a:ext cx="123829" cy="1753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59" name="Google Shape;59;p2"/>
          <p:cNvSpPr/>
          <p:nvPr/>
        </p:nvSpPr>
        <p:spPr>
          <a:xfrm>
            <a:off x="575656" y="4769892"/>
            <a:ext cx="128737" cy="1824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5</a:t>
            </a:r>
          </a:p>
        </p:txBody>
      </p:sp>
      <p:sp>
        <p:nvSpPr>
          <p:cNvPr id="60" name="Google Shape;60;p2"/>
          <p:cNvSpPr/>
          <p:nvPr/>
        </p:nvSpPr>
        <p:spPr>
          <a:xfrm>
            <a:off x="735785" y="1757713"/>
            <a:ext cx="212661" cy="2733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6</a:t>
            </a:r>
          </a:p>
        </p:txBody>
      </p:sp>
      <p:sp>
        <p:nvSpPr>
          <p:cNvPr id="61" name="Google Shape;61;p2"/>
          <p:cNvSpPr/>
          <p:nvPr/>
        </p:nvSpPr>
        <p:spPr>
          <a:xfrm>
            <a:off x="1617563" y="68452"/>
            <a:ext cx="187263" cy="24066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9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lt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ctrTitle"/>
          </p:nvPr>
        </p:nvSpPr>
        <p:spPr>
          <a:xfrm>
            <a:off x="685800" y="2726350"/>
            <a:ext cx="55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3"/>
          <p:cNvSpPr txBox="1"/>
          <p:nvPr>
            <p:ph idx="1" type="subTitle"/>
          </p:nvPr>
        </p:nvSpPr>
        <p:spPr>
          <a:xfrm>
            <a:off x="685800" y="3983054"/>
            <a:ext cx="55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3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66" name="Google Shape;66;p3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67" name="Google Shape;67;p3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68" name="Google Shape;68;p3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69" name="Google Shape;69;p3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70" name="Google Shape;70;p3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71" name="Google Shape;71;p3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72" name="Google Shape;72;p3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73" name="Google Shape;73;p3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74" name="Google Shape;74;p3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70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70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77" name="Google Shape;77;p3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78" name="Google Shape;78;p3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79" name="Google Shape;79;p3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80" name="Google Shape;80;p3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81" name="Google Shape;81;p3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82" name="Google Shape;82;p3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83" name="Google Shape;83;p3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84" name="Google Shape;84;p3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l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/>
          <p:nvPr>
            <p:ph idx="1" type="body"/>
          </p:nvPr>
        </p:nvSpPr>
        <p:spPr>
          <a:xfrm>
            <a:off x="724389" y="2161800"/>
            <a:ext cx="53436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SzPts val="3200"/>
              <a:buChar char="⊸"/>
              <a:defRPr i="1" sz="32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i="1"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⋅"/>
              <a:defRPr i="1"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i="1"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i="1"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i="1"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i="1"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i="1"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i="1" sz="3200"/>
            </a:lvl9pPr>
          </a:lstStyle>
          <a:p/>
        </p:txBody>
      </p:sp>
      <p:sp>
        <p:nvSpPr>
          <p:cNvPr id="87" name="Google Shape;87;p4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88" name="Google Shape;88;p4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89" name="Google Shape;89;p4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90" name="Google Shape;90;p4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91" name="Google Shape;91;p4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92" name="Google Shape;92;p4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93" name="Google Shape;93;p4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94" name="Google Shape;94;p4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95" name="Google Shape;95;p4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96" name="Google Shape;96;p4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70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70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99" name="Google Shape;99;p4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00" name="Google Shape;100;p4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01" name="Google Shape;101;p4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02" name="Google Shape;102;p4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03" name="Google Shape;103;p4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04" name="Google Shape;104;p4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05" name="Google Shape;105;p4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06" name="Google Shape;106;p4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07" name="Google Shape;107;p4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110" name="Google Shape;110;p5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111" name="Google Shape;111;p5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112" name="Google Shape;112;p5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113" name="Google Shape;113;p5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114" name="Google Shape;114;p5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115" name="Google Shape;115;p5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116" name="Google Shape;116;p5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117" name="Google Shape;117;p5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118" name="Google Shape;118;p5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70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70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121" name="Google Shape;121;p5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22" name="Google Shape;122;p5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23" name="Google Shape;123;p5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24" name="Google Shape;124;p5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25" name="Google Shape;125;p5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26" name="Google Shape;126;p5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27" name="Google Shape;127;p5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28" name="Google Shape;128;p5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29" name="Google Shape;129;p5"/>
          <p:cNvSpPr txBox="1"/>
          <p:nvPr>
            <p:ph type="title"/>
          </p:nvPr>
        </p:nvSpPr>
        <p:spPr>
          <a:xfrm>
            <a:off x="717780" y="780900"/>
            <a:ext cx="51690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0" name="Google Shape;130;p5"/>
          <p:cNvSpPr txBox="1"/>
          <p:nvPr>
            <p:ph idx="1" type="body"/>
          </p:nvPr>
        </p:nvSpPr>
        <p:spPr>
          <a:xfrm>
            <a:off x="717780" y="1513574"/>
            <a:ext cx="5169000" cy="30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⊸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⋅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31" name="Google Shape;131;p5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134" name="Google Shape;134;p6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135" name="Google Shape;135;p6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136" name="Google Shape;136;p6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137" name="Google Shape;137;p6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138" name="Google Shape;138;p6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139" name="Google Shape;139;p6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140" name="Google Shape;140;p6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141" name="Google Shape;141;p6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142" name="Google Shape;142;p6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70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70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145" name="Google Shape;145;p6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46" name="Google Shape;146;p6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47" name="Google Shape;147;p6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48" name="Google Shape;148;p6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49" name="Google Shape;149;p6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50" name="Google Shape;150;p6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51" name="Google Shape;151;p6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52" name="Google Shape;152;p6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53" name="Google Shape;153;p6"/>
          <p:cNvSpPr txBox="1"/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4" name="Google Shape;154;p6"/>
          <p:cNvSpPr txBox="1"/>
          <p:nvPr>
            <p:ph idx="1" type="body"/>
          </p:nvPr>
        </p:nvSpPr>
        <p:spPr>
          <a:xfrm>
            <a:off x="735875" y="1478400"/>
            <a:ext cx="2667600" cy="3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⊸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⋅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55" name="Google Shape;155;p6"/>
          <p:cNvSpPr txBox="1"/>
          <p:nvPr>
            <p:ph idx="2" type="body"/>
          </p:nvPr>
        </p:nvSpPr>
        <p:spPr>
          <a:xfrm>
            <a:off x="3563910" y="1478400"/>
            <a:ext cx="2667600" cy="3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⊸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⋅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56" name="Google Shape;156;p6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159" name="Google Shape;159;p7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160" name="Google Shape;160;p7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161" name="Google Shape;161;p7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162" name="Google Shape;162;p7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163" name="Google Shape;163;p7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164" name="Google Shape;164;p7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165" name="Google Shape;165;p7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166" name="Google Shape;166;p7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167" name="Google Shape;167;p7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70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70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170" name="Google Shape;170;p7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71" name="Google Shape;171;p7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72" name="Google Shape;172;p7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73" name="Google Shape;173;p7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74" name="Google Shape;174;p7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75" name="Google Shape;175;p7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76" name="Google Shape;176;p7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77" name="Google Shape;177;p7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78" name="Google Shape;178;p7"/>
          <p:cNvSpPr txBox="1"/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79" name="Google Shape;179;p7"/>
          <p:cNvSpPr txBox="1"/>
          <p:nvPr>
            <p:ph idx="1" type="body"/>
          </p:nvPr>
        </p:nvSpPr>
        <p:spPr>
          <a:xfrm>
            <a:off x="735875" y="1478400"/>
            <a:ext cx="1771500" cy="3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⊸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⋅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80" name="Google Shape;180;p7"/>
          <p:cNvSpPr txBox="1"/>
          <p:nvPr>
            <p:ph idx="2" type="body"/>
          </p:nvPr>
        </p:nvSpPr>
        <p:spPr>
          <a:xfrm>
            <a:off x="2597935" y="1478400"/>
            <a:ext cx="1771500" cy="3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⊸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⋅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81" name="Google Shape;181;p7"/>
          <p:cNvSpPr txBox="1"/>
          <p:nvPr>
            <p:ph idx="3" type="body"/>
          </p:nvPr>
        </p:nvSpPr>
        <p:spPr>
          <a:xfrm>
            <a:off x="4459994" y="1478400"/>
            <a:ext cx="1771500" cy="3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⊸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⋅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82" name="Google Shape;182;p7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185" name="Google Shape;185;p8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186" name="Google Shape;186;p8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187" name="Google Shape;187;p8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188" name="Google Shape;188;p8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189" name="Google Shape;189;p8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190" name="Google Shape;190;p8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191" name="Google Shape;191;p8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192" name="Google Shape;192;p8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193" name="Google Shape;193;p8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70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70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196" name="Google Shape;196;p8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97" name="Google Shape;197;p8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98" name="Google Shape;198;p8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99" name="Google Shape;199;p8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200" name="Google Shape;200;p8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201" name="Google Shape;201;p8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202" name="Google Shape;202;p8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203" name="Google Shape;203;p8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204" name="Google Shape;204;p8"/>
          <p:cNvSpPr txBox="1"/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05" name="Google Shape;205;p8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208" name="Google Shape;208;p9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209" name="Google Shape;209;p9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210" name="Google Shape;210;p9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211" name="Google Shape;211;p9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212" name="Google Shape;212;p9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213" name="Google Shape;213;p9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214" name="Google Shape;214;p9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215" name="Google Shape;215;p9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216" name="Google Shape;216;p9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70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70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219" name="Google Shape;219;p9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220" name="Google Shape;220;p9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221" name="Google Shape;221;p9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222" name="Google Shape;222;p9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223" name="Google Shape;223;p9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224" name="Google Shape;224;p9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225" name="Google Shape;225;p9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226" name="Google Shape;226;p9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227" name="Google Shape;227;p9"/>
          <p:cNvSpPr txBox="1"/>
          <p:nvPr>
            <p:ph idx="1" type="body"/>
          </p:nvPr>
        </p:nvSpPr>
        <p:spPr>
          <a:xfrm>
            <a:off x="733425" y="4406300"/>
            <a:ext cx="5915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</a:lstStyle>
          <a:p/>
        </p:txBody>
      </p:sp>
      <p:sp>
        <p:nvSpPr>
          <p:cNvPr id="228" name="Google Shape;228;p9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231" name="Google Shape;231;p10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232" name="Google Shape;232;p10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233" name="Google Shape;233;p10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234" name="Google Shape;234;p10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235" name="Google Shape;235;p10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236" name="Google Shape;236;p10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237" name="Google Shape;237;p10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238" name="Google Shape;238;p10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239" name="Google Shape;239;p10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70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0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70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242" name="Google Shape;242;p10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243" name="Google Shape;243;p10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244" name="Google Shape;244;p10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245" name="Google Shape;245;p10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246" name="Google Shape;246;p10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247" name="Google Shape;247;p10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248" name="Google Shape;248;p10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249" name="Google Shape;249;p10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250" name="Google Shape;250;p10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825798" y="-750"/>
            <a:ext cx="7486405" cy="5145000"/>
            <a:chOff x="825798" y="-750"/>
            <a:chExt cx="7486405" cy="5145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825798" y="-750"/>
              <a:ext cx="0" cy="5145000"/>
            </a:xfrm>
            <a:prstGeom prst="straightConnector1">
              <a:avLst/>
            </a:prstGeom>
            <a:noFill/>
            <a:ln cap="flat" cmpd="sng" w="9525">
              <a:solidFill>
                <a:srgbClr val="005C65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657621" y="-750"/>
              <a:ext cx="0" cy="5145000"/>
            </a:xfrm>
            <a:prstGeom prst="straightConnector1">
              <a:avLst/>
            </a:prstGeom>
            <a:noFill/>
            <a:ln cap="flat" cmpd="sng" w="9525">
              <a:solidFill>
                <a:srgbClr val="005C65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489443" y="-750"/>
              <a:ext cx="0" cy="5145000"/>
            </a:xfrm>
            <a:prstGeom prst="straightConnector1">
              <a:avLst/>
            </a:prstGeom>
            <a:noFill/>
            <a:ln cap="flat" cmpd="sng" w="9525">
              <a:solidFill>
                <a:srgbClr val="005C65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8312202" y="-750"/>
              <a:ext cx="0" cy="5145000"/>
            </a:xfrm>
            <a:prstGeom prst="straightConnector1">
              <a:avLst/>
            </a:prstGeom>
            <a:noFill/>
            <a:ln cap="flat" cmpd="sng" w="9525">
              <a:solidFill>
                <a:srgbClr val="005C65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7480380" y="-750"/>
              <a:ext cx="0" cy="5145000"/>
            </a:xfrm>
            <a:prstGeom prst="straightConnector1">
              <a:avLst/>
            </a:prstGeom>
            <a:noFill/>
            <a:ln cap="flat" cmpd="sng" w="9525">
              <a:solidFill>
                <a:srgbClr val="005C65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6648557" y="-750"/>
              <a:ext cx="0" cy="5145000"/>
            </a:xfrm>
            <a:prstGeom prst="straightConnector1">
              <a:avLst/>
            </a:prstGeom>
            <a:noFill/>
            <a:ln cap="flat" cmpd="sng" w="9525">
              <a:solidFill>
                <a:srgbClr val="005C65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816734" y="-750"/>
              <a:ext cx="0" cy="5145000"/>
            </a:xfrm>
            <a:prstGeom prst="straightConnector1">
              <a:avLst/>
            </a:prstGeom>
            <a:noFill/>
            <a:ln cap="flat" cmpd="sng" w="9525">
              <a:solidFill>
                <a:srgbClr val="005C65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4984911" y="-750"/>
              <a:ext cx="0" cy="5145000"/>
            </a:xfrm>
            <a:prstGeom prst="straightConnector1">
              <a:avLst/>
            </a:prstGeom>
            <a:noFill/>
            <a:ln cap="flat" cmpd="sng" w="9525">
              <a:solidFill>
                <a:srgbClr val="005C65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4153089" y="-750"/>
              <a:ext cx="0" cy="5145000"/>
            </a:xfrm>
            <a:prstGeom prst="straightConnector1">
              <a:avLst/>
            </a:prstGeom>
            <a:noFill/>
            <a:ln cap="flat" cmpd="sng" w="9525">
              <a:solidFill>
                <a:srgbClr val="005C65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3321266" y="-750"/>
              <a:ext cx="0" cy="5145000"/>
            </a:xfrm>
            <a:prstGeom prst="straightConnector1">
              <a:avLst/>
            </a:prstGeom>
            <a:noFill/>
            <a:ln cap="flat" cmpd="sng" w="9525">
              <a:solidFill>
                <a:srgbClr val="005C65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7" name="Google Shape;17;p1"/>
          <p:cNvSpPr txBox="1"/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" type="body"/>
          </p:nvPr>
        </p:nvSpPr>
        <p:spPr>
          <a:xfrm>
            <a:off x="735875" y="1513574"/>
            <a:ext cx="5917200" cy="30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T Serif"/>
              <a:buChar char="⊸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▫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⋅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b="1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b="1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b="1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b="1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b="1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b="1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b="1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b="1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b="1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gif"/><Relationship Id="rId4" Type="http://schemas.openxmlformats.org/officeDocument/2006/relationships/image" Target="../media/image9.gif"/><Relationship Id="rId5" Type="http://schemas.openxmlformats.org/officeDocument/2006/relationships/image" Target="../media/image13.gif"/><Relationship Id="rId6" Type="http://schemas.openxmlformats.org/officeDocument/2006/relationships/image" Target="../media/image1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pp.dimensions.ai/discover/gran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"/>
          <p:cNvSpPr txBox="1"/>
          <p:nvPr>
            <p:ph type="ctrTitle"/>
          </p:nvPr>
        </p:nvSpPr>
        <p:spPr>
          <a:xfrm>
            <a:off x="310200" y="2607200"/>
            <a:ext cx="8523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Determine Trending R</a:t>
            </a:r>
            <a:r>
              <a:rPr lang="en"/>
              <a:t>esearch Topics Through Grant Abstracts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CSC 440 Data Mining Final Project Fall 2021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Sarah Siddiqui and Thomas Durkin</a:t>
            </a:r>
            <a:endParaRPr sz="14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/>
          <p:nvPr>
            <p:ph idx="1" type="body"/>
          </p:nvPr>
        </p:nvSpPr>
        <p:spPr>
          <a:xfrm>
            <a:off x="699800" y="2414450"/>
            <a:ext cx="5915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900"/>
              <a:t>LDA Topics for UR in 5 year intervals </a:t>
            </a:r>
            <a:endParaRPr sz="2900"/>
          </a:p>
        </p:txBody>
      </p:sp>
      <p:sp>
        <p:nvSpPr>
          <p:cNvPr id="326" name="Google Shape;326;p21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2" name="Google Shape;3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63" y="254650"/>
            <a:ext cx="3517939" cy="22170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FF00"/>
            </a:outerShdw>
          </a:effectLst>
        </p:spPr>
      </p:pic>
      <p:pic>
        <p:nvPicPr>
          <p:cNvPr id="333" name="Google Shape;3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175" y="254650"/>
            <a:ext cx="3509850" cy="22170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FF00"/>
            </a:outerShdw>
          </a:effectLst>
        </p:spPr>
      </p:pic>
      <p:pic>
        <p:nvPicPr>
          <p:cNvPr id="334" name="Google Shape;3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050" y="2754600"/>
            <a:ext cx="3509764" cy="231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FF00"/>
            </a:outerShdw>
          </a:effectLst>
        </p:spPr>
      </p:pic>
      <p:pic>
        <p:nvPicPr>
          <p:cNvPr id="335" name="Google Shape;33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0175" y="2754608"/>
            <a:ext cx="3509850" cy="23121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FF00"/>
            </a:outerShdw>
          </a:effectLst>
        </p:spPr>
      </p:pic>
      <p:sp>
        <p:nvSpPr>
          <p:cNvPr id="336" name="Google Shape;336;p22"/>
          <p:cNvSpPr txBox="1"/>
          <p:nvPr>
            <p:ph type="title"/>
          </p:nvPr>
        </p:nvSpPr>
        <p:spPr>
          <a:xfrm>
            <a:off x="1301277" y="2471725"/>
            <a:ext cx="1916400" cy="3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2010-2014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7" name="Google Shape;337;p22"/>
          <p:cNvSpPr txBox="1"/>
          <p:nvPr>
            <p:ph type="title"/>
          </p:nvPr>
        </p:nvSpPr>
        <p:spPr>
          <a:xfrm>
            <a:off x="1448952" y="0"/>
            <a:ext cx="1916400" cy="3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2000-2004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8" name="Google Shape;338;p22"/>
          <p:cNvSpPr txBox="1"/>
          <p:nvPr>
            <p:ph type="title"/>
          </p:nvPr>
        </p:nvSpPr>
        <p:spPr>
          <a:xfrm>
            <a:off x="5616902" y="0"/>
            <a:ext cx="1916400" cy="3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2005-2009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9" name="Google Shape;339;p22"/>
          <p:cNvSpPr txBox="1"/>
          <p:nvPr>
            <p:ph type="title"/>
          </p:nvPr>
        </p:nvSpPr>
        <p:spPr>
          <a:xfrm>
            <a:off x="5693402" y="2471725"/>
            <a:ext cx="1916400" cy="3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2015-2020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/>
          <p:nvPr>
            <p:ph type="title"/>
          </p:nvPr>
        </p:nvSpPr>
        <p:spPr>
          <a:xfrm>
            <a:off x="-128824" y="175775"/>
            <a:ext cx="90123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Similarity Matrix for all UR topics generated by BERTopic Model</a:t>
            </a:r>
            <a:endParaRPr sz="2000"/>
          </a:p>
        </p:txBody>
      </p:sp>
      <p:sp>
        <p:nvSpPr>
          <p:cNvPr id="345" name="Google Shape;345;p23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625" y="1227600"/>
            <a:ext cx="4359274" cy="36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"/>
          <p:cNvSpPr txBox="1"/>
          <p:nvPr>
            <p:ph type="title"/>
          </p:nvPr>
        </p:nvSpPr>
        <p:spPr>
          <a:xfrm>
            <a:off x="717780" y="780900"/>
            <a:ext cx="51690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of Rochester BERTopic Model</a:t>
            </a:r>
            <a:endParaRPr/>
          </a:p>
        </p:txBody>
      </p:sp>
      <p:sp>
        <p:nvSpPr>
          <p:cNvPr id="352" name="Google Shape;352;p24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3" name="Google Shape;3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25" y="1563574"/>
            <a:ext cx="8009150" cy="28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5"/>
          <p:cNvSpPr txBox="1"/>
          <p:nvPr>
            <p:ph type="ctrTitle"/>
          </p:nvPr>
        </p:nvSpPr>
        <p:spPr>
          <a:xfrm>
            <a:off x="685800" y="2726350"/>
            <a:ext cx="6214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at R1 Institutions</a:t>
            </a:r>
            <a:endParaRPr/>
          </a:p>
        </p:txBody>
      </p:sp>
      <p:sp>
        <p:nvSpPr>
          <p:cNvPr id="359" name="Google Shape;359;p25"/>
          <p:cNvSpPr txBox="1"/>
          <p:nvPr>
            <p:ph idx="4294967295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6"/>
          <p:cNvSpPr txBox="1"/>
          <p:nvPr>
            <p:ph type="title"/>
          </p:nvPr>
        </p:nvSpPr>
        <p:spPr>
          <a:xfrm>
            <a:off x="671600" y="229800"/>
            <a:ext cx="59172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R1 LDA Topics 2000-2020</a:t>
            </a:r>
            <a:endParaRPr/>
          </a:p>
        </p:txBody>
      </p:sp>
      <p:sp>
        <p:nvSpPr>
          <p:cNvPr id="365" name="Google Shape;365;p26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6" name="Google Shape;3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050" y="1137400"/>
            <a:ext cx="5652951" cy="3500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6"/>
          <p:cNvSpPr txBox="1"/>
          <p:nvPr/>
        </p:nvSpPr>
        <p:spPr>
          <a:xfrm>
            <a:off x="369900" y="1395675"/>
            <a:ext cx="2941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T Serif"/>
              <a:buChar char="⊸"/>
            </a:pPr>
            <a:r>
              <a:rPr lang="en"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Identified 15 topics in Computer Science research</a:t>
            </a:r>
            <a:endParaRPr sz="240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T Serif"/>
              <a:buChar char="⊸"/>
            </a:pPr>
            <a:r>
              <a:rPr lang="en"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Comparable </a:t>
            </a:r>
            <a:r>
              <a:rPr lang="en"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with</a:t>
            </a:r>
            <a:r>
              <a:rPr lang="en"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BERTopic model </a:t>
            </a:r>
            <a:endParaRPr sz="240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7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3" name="Google Shape;3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125" y="1194550"/>
            <a:ext cx="5943600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7"/>
          <p:cNvSpPr txBox="1"/>
          <p:nvPr>
            <p:ph idx="4294967295" type="title"/>
          </p:nvPr>
        </p:nvSpPr>
        <p:spPr>
          <a:xfrm>
            <a:off x="713625" y="347450"/>
            <a:ext cx="59172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Word Cloud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/>
          <p:nvPr>
            <p:ph type="title"/>
          </p:nvPr>
        </p:nvSpPr>
        <p:spPr>
          <a:xfrm>
            <a:off x="717780" y="780900"/>
            <a:ext cx="51690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R1 Institutions BERTopic Model</a:t>
            </a:r>
            <a:endParaRPr/>
          </a:p>
        </p:txBody>
      </p:sp>
      <p:sp>
        <p:nvSpPr>
          <p:cNvPr id="380" name="Google Shape;380;p28"/>
          <p:cNvSpPr txBox="1"/>
          <p:nvPr>
            <p:ph idx="1" type="body"/>
          </p:nvPr>
        </p:nvSpPr>
        <p:spPr>
          <a:xfrm>
            <a:off x="717780" y="1513574"/>
            <a:ext cx="5169000" cy="30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⊸"/>
            </a:pPr>
            <a:r>
              <a:rPr lang="en"/>
              <a:t>Model identified 35 topics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⊸"/>
            </a:pPr>
            <a:r>
              <a:rPr lang="en"/>
              <a:t>Topics are similar to LDA with additional topics covering AI, NLP and HPC which were not explicit in LDA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8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 txBox="1"/>
          <p:nvPr>
            <p:ph type="title"/>
          </p:nvPr>
        </p:nvSpPr>
        <p:spPr>
          <a:xfrm>
            <a:off x="227025" y="167388"/>
            <a:ext cx="7429500" cy="10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Similarity Matrix for all R1 topics generated by BERT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9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300" y="987800"/>
            <a:ext cx="4361899" cy="40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 txBox="1"/>
          <p:nvPr>
            <p:ph type="title"/>
          </p:nvPr>
        </p:nvSpPr>
        <p:spPr>
          <a:xfrm>
            <a:off x="719075" y="352275"/>
            <a:ext cx="59172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BERTopic Word Cloud for top 15 </a:t>
            </a:r>
            <a:endParaRPr/>
          </a:p>
        </p:txBody>
      </p:sp>
      <p:sp>
        <p:nvSpPr>
          <p:cNvPr id="394" name="Google Shape;394;p30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" name="Google Shape;3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75" y="1286225"/>
            <a:ext cx="594360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 txBox="1"/>
          <p:nvPr>
            <p:ph type="title"/>
          </p:nvPr>
        </p:nvSpPr>
        <p:spPr>
          <a:xfrm>
            <a:off x="717780" y="780900"/>
            <a:ext cx="51690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63" name="Google Shape;263;p13"/>
          <p:cNvSpPr txBox="1"/>
          <p:nvPr>
            <p:ph idx="1" type="body"/>
          </p:nvPr>
        </p:nvSpPr>
        <p:spPr>
          <a:xfrm>
            <a:off x="717775" y="1513575"/>
            <a:ext cx="6300000" cy="30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⊸"/>
            </a:pPr>
            <a:r>
              <a:rPr lang="en"/>
              <a:t>“Considering the entire University of Rochester as well as Computer Science in the United States, how has associated </a:t>
            </a:r>
            <a:r>
              <a:rPr lang="en"/>
              <a:t>research</a:t>
            </a:r>
            <a:r>
              <a:rPr lang="en"/>
              <a:t> evolved during the past 20 years?”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1"/>
          <p:cNvSpPr txBox="1"/>
          <p:nvPr>
            <p:ph type="title"/>
          </p:nvPr>
        </p:nvSpPr>
        <p:spPr>
          <a:xfrm>
            <a:off x="769500" y="318650"/>
            <a:ext cx="59172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at R1 Institutions over the years</a:t>
            </a:r>
            <a:endParaRPr/>
          </a:p>
        </p:txBody>
      </p:sp>
      <p:sp>
        <p:nvSpPr>
          <p:cNvPr id="401" name="Google Shape;401;p31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8550"/>
            <a:ext cx="8067201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 txBox="1"/>
          <p:nvPr>
            <p:ph type="title"/>
          </p:nvPr>
        </p:nvSpPr>
        <p:spPr>
          <a:xfrm>
            <a:off x="717780" y="780900"/>
            <a:ext cx="51690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R1 model</a:t>
            </a:r>
            <a:endParaRPr/>
          </a:p>
        </p:txBody>
      </p:sp>
      <p:sp>
        <p:nvSpPr>
          <p:cNvPr id="408" name="Google Shape;408;p32"/>
          <p:cNvSpPr txBox="1"/>
          <p:nvPr>
            <p:ph idx="1" type="body"/>
          </p:nvPr>
        </p:nvSpPr>
        <p:spPr>
          <a:xfrm>
            <a:off x="717775" y="1513575"/>
            <a:ext cx="6426000" cy="30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⊸"/>
            </a:pPr>
            <a:r>
              <a:rPr lang="en"/>
              <a:t>Compared with topics in CS Rankings [5]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⊸"/>
            </a:pPr>
            <a:r>
              <a:rPr lang="en"/>
              <a:t>Between LDA and BERTopic models we covered majority of topics in CS Rankings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⊸"/>
            </a:pPr>
            <a:r>
              <a:rPr lang="en"/>
              <a:t>One topic not covered but present in both our models with terms: Conferences, researchers, international, workshop, etc.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2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"/>
          <p:cNvSpPr txBox="1"/>
          <p:nvPr>
            <p:ph type="title"/>
          </p:nvPr>
        </p:nvSpPr>
        <p:spPr>
          <a:xfrm>
            <a:off x="717780" y="780900"/>
            <a:ext cx="51690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15" name="Google Shape;415;p33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33"/>
          <p:cNvSpPr txBox="1"/>
          <p:nvPr>
            <p:ph idx="1" type="body"/>
          </p:nvPr>
        </p:nvSpPr>
        <p:spPr>
          <a:xfrm>
            <a:off x="717780" y="1513574"/>
            <a:ext cx="5169000" cy="30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⊸"/>
            </a:pPr>
            <a:r>
              <a:rPr lang="en"/>
              <a:t>Get data from more institutions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⊸"/>
            </a:pPr>
            <a:r>
              <a:rPr lang="en"/>
              <a:t>Compare private vs non-private research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⊸"/>
            </a:pPr>
            <a:r>
              <a:rPr lang="en"/>
              <a:t>Analyze</a:t>
            </a:r>
            <a:r>
              <a:rPr lang="en"/>
              <a:t> relationship between funding and </a:t>
            </a:r>
            <a:r>
              <a:rPr lang="en"/>
              <a:t>research</a:t>
            </a:r>
            <a:r>
              <a:rPr lang="en"/>
              <a:t> impact [6]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4"/>
          <p:cNvSpPr txBox="1"/>
          <p:nvPr>
            <p:ph type="title"/>
          </p:nvPr>
        </p:nvSpPr>
        <p:spPr>
          <a:xfrm>
            <a:off x="667355" y="545575"/>
            <a:ext cx="51690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22" name="Google Shape;422;p34"/>
          <p:cNvSpPr txBox="1"/>
          <p:nvPr>
            <p:ph idx="1" type="body"/>
          </p:nvPr>
        </p:nvSpPr>
        <p:spPr>
          <a:xfrm>
            <a:off x="667350" y="1345500"/>
            <a:ext cx="6484800" cy="30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⊸"/>
            </a:pPr>
            <a:r>
              <a:rPr lang="en"/>
              <a:t>Medical</a:t>
            </a:r>
            <a:r>
              <a:rPr lang="en"/>
              <a:t> related topics were </a:t>
            </a:r>
            <a:r>
              <a:rPr lang="en"/>
              <a:t>prevalent</a:t>
            </a:r>
            <a:r>
              <a:rPr lang="en"/>
              <a:t> throughout all models, for both UR (genomics, patient health, etc.) and R1 institutions (bioinformatics)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⊸"/>
            </a:pPr>
            <a:r>
              <a:rPr lang="en"/>
              <a:t>Topics relating to lasers and applied physics are more pronounced after 2015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⊸"/>
            </a:pPr>
            <a:r>
              <a:rPr lang="en"/>
              <a:t>There is an emphasis on conferences and education in Computer Science that we did not expect to see in abstracts</a:t>
            </a:r>
            <a:endParaRPr/>
          </a:p>
        </p:txBody>
      </p:sp>
      <p:sp>
        <p:nvSpPr>
          <p:cNvPr id="423" name="Google Shape;423;p34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/>
          <p:nvPr>
            <p:ph type="title"/>
          </p:nvPr>
        </p:nvSpPr>
        <p:spPr>
          <a:xfrm>
            <a:off x="430530" y="148950"/>
            <a:ext cx="51690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29" name="Google Shape;429;p35"/>
          <p:cNvSpPr txBox="1"/>
          <p:nvPr>
            <p:ph idx="1" type="body"/>
          </p:nvPr>
        </p:nvSpPr>
        <p:spPr>
          <a:xfrm>
            <a:off x="283375" y="909200"/>
            <a:ext cx="8353800" cy="3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[1] Dimensions. Retrieved December 12, 2021 from </a:t>
            </a:r>
            <a:r>
              <a:rPr lang="en" sz="1000" u="sng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https://app.dimensions.ai/discover/grant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[2] Radim Rehurek. 2021. Gensim: topic modelling for humans. Retrieved December 10, 2021  from https://radimrehurek.com/gensim/auto_examples/tutorials/run_lda.html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[3]  Maarten Grootendorst. 2021. MaartenGr/BERTopic: Major Release v0.7. DOI:https://doi.org/10.5281/zenodo.4719700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[4] Anna Glazkova. 2021. Identifying Topics of Scientific Articles with BERT-Based Approaches and Topic Modeling. In </a:t>
            </a:r>
            <a:r>
              <a:rPr i="1" lang="en" sz="1000">
                <a:latin typeface="Times New Roman"/>
                <a:ea typeface="Times New Roman"/>
                <a:cs typeface="Times New Roman"/>
                <a:sym typeface="Times New Roman"/>
              </a:rPr>
              <a:t>Trends and Applications in Knowledge Discovery and Data Mining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, Springer International Publishing, Cham, 98–105.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[5]Emery D. Berger. 2020. CSRankings. 2020. Retrieved December 10, 2021 from https://csrankings.org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[6] Jue Wang and Philip Shapira. 2015. Is There a Relationship between Research Sponsorship and Publication Impact? An Analysis of Funding Acknowledgments in Nanotechnology Papers. PLoS One 10, 2 (February 2015), e0117727. DOI: https://doi.org/10.1371/journal.pone.0117727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30" name="Google Shape;430;p35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 txBox="1"/>
          <p:nvPr>
            <p:ph type="title"/>
          </p:nvPr>
        </p:nvSpPr>
        <p:spPr>
          <a:xfrm>
            <a:off x="735875" y="537175"/>
            <a:ext cx="59172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</a:t>
            </a:r>
            <a:endParaRPr/>
          </a:p>
        </p:txBody>
      </p:sp>
      <p:sp>
        <p:nvSpPr>
          <p:cNvPr id="270" name="Google Shape;270;p14"/>
          <p:cNvSpPr txBox="1"/>
          <p:nvPr>
            <p:ph idx="4294967295" type="body"/>
          </p:nvPr>
        </p:nvSpPr>
        <p:spPr>
          <a:xfrm>
            <a:off x="735875" y="1429525"/>
            <a:ext cx="6300000" cy="30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⊸"/>
            </a:pPr>
            <a:r>
              <a:rPr lang="en"/>
              <a:t>From the Dimensions Database [1]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⊸"/>
            </a:pPr>
            <a:r>
              <a:rPr lang="en"/>
              <a:t>Launched in 2018 by Digital Science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⊸"/>
            </a:pPr>
            <a:r>
              <a:rPr lang="en"/>
              <a:t>2 datasets through the years 2000-2020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4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125" y="2740408"/>
            <a:ext cx="5169000" cy="2209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"/>
          <p:cNvSpPr txBox="1"/>
          <p:nvPr>
            <p:ph type="ctrTitle"/>
          </p:nvPr>
        </p:nvSpPr>
        <p:spPr>
          <a:xfrm>
            <a:off x="685800" y="2726350"/>
            <a:ext cx="55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"/>
          <p:cNvSpPr txBox="1"/>
          <p:nvPr>
            <p:ph type="title"/>
          </p:nvPr>
        </p:nvSpPr>
        <p:spPr>
          <a:xfrm>
            <a:off x="717780" y="780900"/>
            <a:ext cx="51690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the Data</a:t>
            </a:r>
            <a:endParaRPr/>
          </a:p>
        </p:txBody>
      </p:sp>
      <p:sp>
        <p:nvSpPr>
          <p:cNvPr id="283" name="Google Shape;283;p16"/>
          <p:cNvSpPr txBox="1"/>
          <p:nvPr>
            <p:ph idx="1" type="body"/>
          </p:nvPr>
        </p:nvSpPr>
        <p:spPr>
          <a:xfrm>
            <a:off x="717780" y="1513574"/>
            <a:ext cx="5169000" cy="30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⊸"/>
            </a:pPr>
            <a:r>
              <a:rPr lang="en" sz="1900"/>
              <a:t>Models were built using the Abstract variable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⊸"/>
            </a:pPr>
            <a:r>
              <a:rPr lang="en" sz="1900"/>
              <a:t>Removed punctuation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⊸"/>
            </a:pPr>
            <a:r>
              <a:rPr lang="en" sz="1900"/>
              <a:t>Created a list of stop word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⊸"/>
            </a:pPr>
            <a:r>
              <a:rPr lang="en" sz="1900"/>
              <a:t>Built bigrams and trigrams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⊸"/>
            </a:pPr>
            <a:r>
              <a:rPr lang="en" sz="1900"/>
              <a:t>Applied lemmatization to the vocabulary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⊸"/>
            </a:pPr>
            <a:r>
              <a:rPr lang="en" sz="1900"/>
              <a:t>Cleaned the corpus with TF-IDF</a:t>
            </a:r>
            <a:endParaRPr sz="1900"/>
          </a:p>
        </p:txBody>
      </p:sp>
      <p:sp>
        <p:nvSpPr>
          <p:cNvPr id="284" name="Google Shape;284;p16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7"/>
          <p:cNvSpPr txBox="1"/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 with Python</a:t>
            </a:r>
            <a:endParaRPr/>
          </a:p>
        </p:txBody>
      </p:sp>
      <p:sp>
        <p:nvSpPr>
          <p:cNvPr id="290" name="Google Shape;290;p17"/>
          <p:cNvSpPr txBox="1"/>
          <p:nvPr>
            <p:ph idx="1" type="body"/>
          </p:nvPr>
        </p:nvSpPr>
        <p:spPr>
          <a:xfrm>
            <a:off x="430875" y="1478400"/>
            <a:ext cx="3217200" cy="3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Gensim </a:t>
            </a:r>
            <a:r>
              <a:rPr lang="en"/>
              <a:t>LDA [2]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⊸"/>
            </a:pPr>
            <a:r>
              <a:rPr lang="en"/>
              <a:t>Documents are classified into “topics” which are groups of words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⊸"/>
            </a:pPr>
            <a:r>
              <a:rPr lang="en"/>
              <a:t>Dictionary and Corpus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⊸"/>
            </a:pPr>
            <a:r>
              <a:rPr lang="en"/>
              <a:t>Find optimal coherence score</a:t>
            </a:r>
            <a:endParaRPr/>
          </a:p>
        </p:txBody>
      </p:sp>
      <p:sp>
        <p:nvSpPr>
          <p:cNvPr id="291" name="Google Shape;291;p17"/>
          <p:cNvSpPr txBox="1"/>
          <p:nvPr>
            <p:ph idx="2" type="body"/>
          </p:nvPr>
        </p:nvSpPr>
        <p:spPr>
          <a:xfrm>
            <a:off x="3563900" y="1478400"/>
            <a:ext cx="3023700" cy="3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BERTopic [3][4]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⊸"/>
            </a:pPr>
            <a:r>
              <a:rPr lang="en"/>
              <a:t>Clusters of documents with similar topics are created using density based HDBSCAN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⊸"/>
            </a:pPr>
            <a:r>
              <a:rPr lang="en"/>
              <a:t>Topics over time</a:t>
            </a:r>
            <a:endParaRPr/>
          </a:p>
        </p:txBody>
      </p:sp>
      <p:sp>
        <p:nvSpPr>
          <p:cNvPr id="292" name="Google Shape;292;p17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225" y="2949050"/>
            <a:ext cx="2912575" cy="20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7"/>
          <p:cNvSpPr txBox="1"/>
          <p:nvPr>
            <p:ph type="title"/>
          </p:nvPr>
        </p:nvSpPr>
        <p:spPr>
          <a:xfrm>
            <a:off x="6653077" y="2589050"/>
            <a:ext cx="1916400" cy="3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R1 model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"/>
          <p:cNvSpPr txBox="1"/>
          <p:nvPr>
            <p:ph type="ctrTitle"/>
          </p:nvPr>
        </p:nvSpPr>
        <p:spPr>
          <a:xfrm>
            <a:off x="685800" y="2726350"/>
            <a:ext cx="6214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of Rochester</a:t>
            </a:r>
            <a:endParaRPr/>
          </a:p>
        </p:txBody>
      </p:sp>
      <p:sp>
        <p:nvSpPr>
          <p:cNvPr id="300" name="Google Shape;300;p18"/>
          <p:cNvSpPr txBox="1"/>
          <p:nvPr>
            <p:ph idx="4294967295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"/>
          <p:cNvSpPr txBox="1"/>
          <p:nvPr>
            <p:ph type="title"/>
          </p:nvPr>
        </p:nvSpPr>
        <p:spPr>
          <a:xfrm>
            <a:off x="181580" y="780900"/>
            <a:ext cx="51690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 LDA Topics 2000-2020</a:t>
            </a:r>
            <a:endParaRPr/>
          </a:p>
        </p:txBody>
      </p:sp>
      <p:sp>
        <p:nvSpPr>
          <p:cNvPr id="306" name="Google Shape;306;p19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500" y="1970400"/>
            <a:ext cx="4538499" cy="28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9"/>
          <p:cNvSpPr txBox="1"/>
          <p:nvPr>
            <p:ph idx="1" type="body"/>
          </p:nvPr>
        </p:nvSpPr>
        <p:spPr>
          <a:xfrm>
            <a:off x="181580" y="1478399"/>
            <a:ext cx="5169000" cy="30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⊸"/>
            </a:pPr>
            <a:r>
              <a:rPr lang="en" sz="2000"/>
              <a:t>Clinical Sciences &amp; Patient Care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⊸"/>
            </a:pPr>
            <a:r>
              <a:rPr lang="en" sz="2000"/>
              <a:t>Applied Physics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⊸"/>
            </a:pPr>
            <a:r>
              <a:rPr lang="en" sz="2000"/>
              <a:t>Genomics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⊸"/>
            </a:pPr>
            <a:r>
              <a:rPr lang="en" sz="2000"/>
              <a:t>Brain and Imaging Science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⊸"/>
            </a:pPr>
            <a:r>
              <a:rPr lang="en" sz="2000"/>
              <a:t>Comparable results to the UR </a:t>
            </a:r>
            <a:endParaRPr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Web of Science Publications</a:t>
            </a:r>
            <a:endParaRPr sz="2000"/>
          </a:p>
        </p:txBody>
      </p:sp>
      <p:pic>
        <p:nvPicPr>
          <p:cNvPr id="309" name="Google Shape;3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2980" y="152400"/>
            <a:ext cx="2945435" cy="1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"/>
          <p:cNvSpPr txBox="1"/>
          <p:nvPr>
            <p:ph type="title"/>
          </p:nvPr>
        </p:nvSpPr>
        <p:spPr>
          <a:xfrm>
            <a:off x="401805" y="399925"/>
            <a:ext cx="51690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2000 with 2020</a:t>
            </a:r>
            <a:endParaRPr/>
          </a:p>
        </p:txBody>
      </p:sp>
      <p:sp>
        <p:nvSpPr>
          <p:cNvPr id="315" name="Google Shape;315;p20"/>
          <p:cNvSpPr txBox="1"/>
          <p:nvPr>
            <p:ph idx="12" type="sldNum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20"/>
          <p:cNvSpPr txBox="1"/>
          <p:nvPr>
            <p:ph idx="1" type="body"/>
          </p:nvPr>
        </p:nvSpPr>
        <p:spPr>
          <a:xfrm>
            <a:off x="353025" y="1097425"/>
            <a:ext cx="5545200" cy="30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⊸"/>
            </a:pPr>
            <a:r>
              <a:rPr lang="en" sz="2000"/>
              <a:t>Laser and field have become prominent in 2020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⊸"/>
            </a:pPr>
            <a:r>
              <a:rPr lang="en" sz="2000"/>
              <a:t>A focus towards brain research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⊸"/>
            </a:pPr>
            <a:r>
              <a:rPr lang="en" sz="2000"/>
              <a:t>Genomics is present in both years</a:t>
            </a:r>
            <a:endParaRPr sz="2000"/>
          </a:p>
        </p:txBody>
      </p:sp>
      <p:pic>
        <p:nvPicPr>
          <p:cNvPr id="317" name="Google Shape;3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75" y="3102500"/>
            <a:ext cx="2884276" cy="196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4876" y="3102500"/>
            <a:ext cx="3099849" cy="19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 txBox="1"/>
          <p:nvPr>
            <p:ph type="title"/>
          </p:nvPr>
        </p:nvSpPr>
        <p:spPr>
          <a:xfrm>
            <a:off x="1378513" y="2537275"/>
            <a:ext cx="1131000" cy="5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2020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0" name="Google Shape;320;p20"/>
          <p:cNvSpPr txBox="1"/>
          <p:nvPr>
            <p:ph type="title"/>
          </p:nvPr>
        </p:nvSpPr>
        <p:spPr>
          <a:xfrm>
            <a:off x="4759300" y="2537263"/>
            <a:ext cx="1131000" cy="5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2000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lthasar template">
  <a:themeElements>
    <a:clrScheme name="Custom 347">
      <a:dk1>
        <a:srgbClr val="EFEFEF"/>
      </a:dk1>
      <a:lt1>
        <a:srgbClr val="004046"/>
      </a:lt1>
      <a:dk2>
        <a:srgbClr val="6AA84F"/>
      </a:dk2>
      <a:lt2>
        <a:srgbClr val="007074"/>
      </a:lt2>
      <a:accent1>
        <a:srgbClr val="00BFC9"/>
      </a:accent1>
      <a:accent2>
        <a:srgbClr val="00FFFF"/>
      </a:accent2>
      <a:accent3>
        <a:srgbClr val="DDFFFF"/>
      </a:accent3>
      <a:accent4>
        <a:srgbClr val="B6D7A8"/>
      </a:accent4>
      <a:accent5>
        <a:srgbClr val="D9D9D9"/>
      </a:accent5>
      <a:accent6>
        <a:srgbClr val="004046"/>
      </a:accent6>
      <a:hlink>
        <a:srgbClr val="00BFC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